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</p:sldIdLst>
  <p:sldSz cy="5143500" cx="9144000"/>
  <p:notesSz cx="6858000" cy="9144000"/>
  <p:embeddedFontLst>
    <p:embeddedFont>
      <p:font typeface="Raleway"/>
      <p:regular r:id="rId22"/>
      <p:bold r:id="rId23"/>
      <p:italic r:id="rId24"/>
      <p:boldItalic r:id="rId25"/>
    </p:embeddedFont>
    <p:embeddedFont>
      <p:font typeface="Raleway SemiBold"/>
      <p:regular r:id="rId26"/>
      <p:bold r:id="rId27"/>
      <p:italic r:id="rId28"/>
      <p:boldItalic r:id="rId29"/>
    </p:embeddedFont>
    <p:embeddedFont>
      <p:font typeface="Lato"/>
      <p:regular r:id="rId30"/>
      <p:bold r:id="rId31"/>
      <p:italic r:id="rId32"/>
      <p:boldItalic r:id="rId33"/>
    </p:embeddedFont>
    <p:embeddedFont>
      <p:font typeface="Raleway Medium"/>
      <p:regular r:id="rId34"/>
      <p:bold r:id="rId35"/>
      <p:italic r:id="rId36"/>
      <p:boldItalic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B13382E3-1B83-439E-B734-D2D14D20083A}">
  <a:tblStyle styleId="{B13382E3-1B83-439E-B734-D2D14D20083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font" Target="fonts/Raleway-regular.fntdata"/><Relationship Id="rId21" Type="http://schemas.openxmlformats.org/officeDocument/2006/relationships/slide" Target="slides/slide15.xml"/><Relationship Id="rId24" Type="http://schemas.openxmlformats.org/officeDocument/2006/relationships/font" Target="fonts/Raleway-italic.fntdata"/><Relationship Id="rId23" Type="http://schemas.openxmlformats.org/officeDocument/2006/relationships/font" Target="fonts/Raleway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RalewaySemiBold-regular.fntdata"/><Relationship Id="rId25" Type="http://schemas.openxmlformats.org/officeDocument/2006/relationships/font" Target="fonts/Raleway-boldItalic.fntdata"/><Relationship Id="rId28" Type="http://schemas.openxmlformats.org/officeDocument/2006/relationships/font" Target="fonts/RalewaySemiBold-italic.fntdata"/><Relationship Id="rId27" Type="http://schemas.openxmlformats.org/officeDocument/2006/relationships/font" Target="fonts/RalewaySemiBold-bold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RalewaySemiBold-bold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Lato-bold.fntdata"/><Relationship Id="rId30" Type="http://schemas.openxmlformats.org/officeDocument/2006/relationships/font" Target="fonts/Lato-regular.fntdata"/><Relationship Id="rId11" Type="http://schemas.openxmlformats.org/officeDocument/2006/relationships/slide" Target="slides/slide5.xml"/><Relationship Id="rId33" Type="http://schemas.openxmlformats.org/officeDocument/2006/relationships/font" Target="fonts/Lato-boldItalic.fntdata"/><Relationship Id="rId10" Type="http://schemas.openxmlformats.org/officeDocument/2006/relationships/slide" Target="slides/slide4.xml"/><Relationship Id="rId32" Type="http://schemas.openxmlformats.org/officeDocument/2006/relationships/font" Target="fonts/Lato-italic.fntdata"/><Relationship Id="rId13" Type="http://schemas.openxmlformats.org/officeDocument/2006/relationships/slide" Target="slides/slide7.xml"/><Relationship Id="rId35" Type="http://schemas.openxmlformats.org/officeDocument/2006/relationships/font" Target="fonts/RalewayMedium-bold.fntdata"/><Relationship Id="rId12" Type="http://schemas.openxmlformats.org/officeDocument/2006/relationships/slide" Target="slides/slide6.xml"/><Relationship Id="rId34" Type="http://schemas.openxmlformats.org/officeDocument/2006/relationships/font" Target="fonts/RalewayMedium-regular.fntdata"/><Relationship Id="rId15" Type="http://schemas.openxmlformats.org/officeDocument/2006/relationships/slide" Target="slides/slide9.xml"/><Relationship Id="rId37" Type="http://schemas.openxmlformats.org/officeDocument/2006/relationships/font" Target="fonts/RalewayMedium-boldItalic.fntdata"/><Relationship Id="rId14" Type="http://schemas.openxmlformats.org/officeDocument/2006/relationships/slide" Target="slides/slide8.xml"/><Relationship Id="rId36" Type="http://schemas.openxmlformats.org/officeDocument/2006/relationships/font" Target="fonts/RalewayMedium-italic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35679f3e19a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35679f3e19a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35679f3e19a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35679f3e19a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5679f3e19a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35679f3e19a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35679f3e19a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35679f3e19a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35679f3e19a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35679f3e19a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35679f3e19a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35679f3e19a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5679f3e19a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35679f3e19a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5679f3e19a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35679f3e19a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3573ac66700_1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3573ac66700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573ac66700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3573ac66700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5679f3e19a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35679f3e19a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572a76c288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3572a76c288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35679f3e19a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35679f3e19a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3572a76c288_1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3572a76c288_1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3.png"/><Relationship Id="rId4" Type="http://schemas.openxmlformats.org/officeDocument/2006/relationships/image" Target="../media/image6.png"/><Relationship Id="rId5" Type="http://schemas.openxmlformats.org/officeDocument/2006/relationships/image" Target="../media/image24.png"/><Relationship Id="rId6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png"/><Relationship Id="rId4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2.png"/><Relationship Id="rId4" Type="http://schemas.openxmlformats.org/officeDocument/2006/relationships/image" Target="../media/image12.png"/><Relationship Id="rId5" Type="http://schemas.openxmlformats.org/officeDocument/2006/relationships/image" Target="../media/image1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Relationship Id="rId4" Type="http://schemas.openxmlformats.org/officeDocument/2006/relationships/image" Target="../media/image2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png"/><Relationship Id="rId4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0.png"/><Relationship Id="rId4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Relationship Id="rId4" Type="http://schemas.openxmlformats.org/officeDocument/2006/relationships/image" Target="../media/image14.png"/><Relationship Id="rId5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18.png"/><Relationship Id="rId5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1.png"/><Relationship Id="rId4" Type="http://schemas.openxmlformats.org/officeDocument/2006/relationships/image" Target="../media/image2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Оценка гедонистической ценовой функции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для кроссовок</a:t>
            </a:r>
            <a:endParaRPr/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727950" y="3316475"/>
            <a:ext cx="7688100" cy="135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aleway"/>
                <a:ea typeface="Raleway"/>
                <a:cs typeface="Raleway"/>
                <a:sym typeface="Raleway"/>
              </a:rPr>
              <a:t>Бахишев Никита</a:t>
            </a:r>
            <a:br>
              <a:rPr lang="ru">
                <a:latin typeface="Raleway"/>
                <a:ea typeface="Raleway"/>
                <a:cs typeface="Raleway"/>
                <a:sym typeface="Raleway"/>
              </a:rPr>
            </a:br>
            <a:r>
              <a:rPr lang="ru">
                <a:latin typeface="Raleway"/>
                <a:ea typeface="Raleway"/>
                <a:cs typeface="Raleway"/>
                <a:sym typeface="Raleway"/>
              </a:rPr>
              <a:t>Блохин Павел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Нормальность остатков</a:t>
            </a:r>
            <a:endParaRPr/>
          </a:p>
        </p:txBody>
      </p:sp>
      <p:sp>
        <p:nvSpPr>
          <p:cNvPr id="165" name="Google Shape;165;p22"/>
          <p:cNvSpPr txBox="1"/>
          <p:nvPr>
            <p:ph idx="1" type="body"/>
          </p:nvPr>
        </p:nvSpPr>
        <p:spPr>
          <a:xfrm>
            <a:off x="1764850" y="1847782"/>
            <a:ext cx="1479000" cy="33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>
                <a:latin typeface="Raleway"/>
                <a:ea typeface="Raleway"/>
                <a:cs typeface="Raleway"/>
                <a:sym typeface="Raleway"/>
              </a:rPr>
              <a:t>модель с выбросами 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66" name="Google Shape;166;p22" title="Снимок экрана 2025-05-10 в 3.13.41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450" y="2253575"/>
            <a:ext cx="3398802" cy="1883449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67" name="Google Shape;167;p22" title="Снимок экрана 2025-05-10 в 3.15.50 P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5225" y="4199500"/>
            <a:ext cx="2681825" cy="411950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2"/>
          <p:cNvSpPr txBox="1"/>
          <p:nvPr>
            <p:ph idx="1" type="body"/>
          </p:nvPr>
        </p:nvSpPr>
        <p:spPr>
          <a:xfrm>
            <a:off x="4518875" y="1800725"/>
            <a:ext cx="3398700" cy="33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9" name="Google Shape;169;p22"/>
          <p:cNvSpPr txBox="1"/>
          <p:nvPr>
            <p:ph idx="1" type="body"/>
          </p:nvPr>
        </p:nvSpPr>
        <p:spPr>
          <a:xfrm>
            <a:off x="4594825" y="1757350"/>
            <a:ext cx="3517500" cy="33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SzPts val="688"/>
              <a:buNone/>
            </a:pPr>
            <a:r>
              <a:rPr lang="ru" sz="1012">
                <a:latin typeface="Raleway"/>
                <a:ea typeface="Raleway"/>
                <a:cs typeface="Raleway"/>
                <a:sym typeface="Raleway"/>
              </a:rPr>
              <a:t>без выбросов (DFFITS и </a:t>
            </a:r>
            <a:br>
              <a:rPr lang="ru" sz="1012">
                <a:latin typeface="Raleway"/>
                <a:ea typeface="Raleway"/>
                <a:cs typeface="Raleway"/>
                <a:sym typeface="Raleway"/>
              </a:rPr>
            </a:br>
            <a:r>
              <a:rPr lang="ru" sz="1012">
                <a:latin typeface="Raleway"/>
                <a:ea typeface="Raleway"/>
                <a:cs typeface="Raleway"/>
                <a:sym typeface="Raleway"/>
              </a:rPr>
              <a:t>стюдентизированные остатки)</a:t>
            </a:r>
            <a:endParaRPr sz="1012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70" name="Google Shape;170;p22" title="Снимок экрана 2025-05-10 в 3.24.58 PM.png"/>
          <p:cNvPicPr preferRelativeResize="0"/>
          <p:nvPr/>
        </p:nvPicPr>
        <p:blipFill rotWithShape="1">
          <a:blip r:embed="rId5">
            <a:alphaModFix/>
          </a:blip>
          <a:srcRect b="0" l="-3649" r="3649" t="0"/>
          <a:stretch/>
        </p:blipFill>
        <p:spPr>
          <a:xfrm>
            <a:off x="4624600" y="2271125"/>
            <a:ext cx="3333152" cy="1848349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71" name="Google Shape;171;p22" title="Снимок экрана 2025-05-10 в 3.25.38 PM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45674" y="4222550"/>
            <a:ext cx="2429400" cy="388374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2"/>
          <p:cNvSpPr txBox="1"/>
          <p:nvPr/>
        </p:nvSpPr>
        <p:spPr>
          <a:xfrm>
            <a:off x="576875" y="4611450"/>
            <a:ext cx="8292000" cy="4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Нормальность остатков не подтвердилась ни до ни после удаления выбросов. Не проблема, для проверки гипотез нужно будет использовать бутстрап (или искать другую спецификацию, что сложнее). </a:t>
            </a:r>
            <a:endParaRPr sz="1000">
              <a:solidFill>
                <a:schemeClr val="accen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Итоговая спецификация модели</a:t>
            </a:r>
            <a:endParaRPr/>
          </a:p>
        </p:txBody>
      </p:sp>
      <p:pic>
        <p:nvPicPr>
          <p:cNvPr id="178" name="Google Shape;178;p23"/>
          <p:cNvPicPr preferRelativeResize="0"/>
          <p:nvPr/>
        </p:nvPicPr>
        <p:blipFill rotWithShape="1">
          <a:blip r:embed="rId3">
            <a:alphaModFix/>
          </a:blip>
          <a:srcRect b="0" l="0" r="0" t="1273"/>
          <a:stretch/>
        </p:blipFill>
        <p:spPr>
          <a:xfrm>
            <a:off x="5615175" y="1894100"/>
            <a:ext cx="3227725" cy="3127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3" title="Снимок экрана 2025-05-11 в 8.17.23 P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9450" y="3138375"/>
            <a:ext cx="4712375" cy="43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Прогноз для своего продукта</a:t>
            </a:r>
            <a:endParaRPr/>
          </a:p>
        </p:txBody>
      </p:sp>
      <p:graphicFrame>
        <p:nvGraphicFramePr>
          <p:cNvPr id="185" name="Google Shape;185;p24"/>
          <p:cNvGraphicFramePr/>
          <p:nvPr/>
        </p:nvGraphicFramePr>
        <p:xfrm>
          <a:off x="729450" y="2147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{B13382E3-1B83-439E-B734-D2D14D20083A}</a:tableStyleId>
              </a:tblPr>
              <a:tblGrid>
                <a:gridCol w="2372975"/>
                <a:gridCol w="8905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Уникальность</a:t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0</a:t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Женские</a:t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0</a:t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Кол-во дней с релиза</a:t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365</a:t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Air-технология</a:t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0</a:t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Белый/черный цвет</a:t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1</a:t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86" name="Google Shape;186;p24"/>
          <p:cNvSpPr txBox="1"/>
          <p:nvPr/>
        </p:nvSpPr>
        <p:spPr>
          <a:xfrm>
            <a:off x="4840275" y="2368325"/>
            <a:ext cx="2976000" cy="15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accent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Предсказанная цена: </a:t>
            </a:r>
            <a:endParaRPr sz="1600">
              <a:solidFill>
                <a:schemeClr val="accent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accent1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€133,7</a:t>
            </a:r>
            <a:endParaRPr sz="1600">
              <a:solidFill>
                <a:schemeClr val="accent1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accent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Доверительный интервал: </a:t>
            </a:r>
            <a:endParaRPr sz="1600">
              <a:solidFill>
                <a:schemeClr val="accent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accent1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(117.43, 152.71)</a:t>
            </a:r>
            <a:endParaRPr sz="1600">
              <a:solidFill>
                <a:schemeClr val="accent1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Квантильная регрессия</a:t>
            </a:r>
            <a:endParaRPr/>
          </a:p>
        </p:txBody>
      </p:sp>
      <p:sp>
        <p:nvSpPr>
          <p:cNvPr id="192" name="Google Shape;192;p2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>
                <a:latin typeface="Raleway"/>
                <a:ea typeface="Raleway"/>
                <a:cs typeface="Raleway"/>
                <a:sym typeface="Raleway"/>
              </a:rPr>
              <a:t>Наши гипотезы:</a:t>
            </a:r>
            <a:endParaRPr sz="1700">
              <a:latin typeface="Raleway"/>
              <a:ea typeface="Raleway"/>
              <a:cs typeface="Raleway"/>
              <a:sym typeface="Raleway"/>
            </a:endParaRPr>
          </a:p>
          <a:p>
            <a:pPr indent="-336550" lvl="0" marL="457200" rtl="0" algn="l">
              <a:spcBef>
                <a:spcPts val="1200"/>
              </a:spcBef>
              <a:spcAft>
                <a:spcPts val="0"/>
              </a:spcAft>
              <a:buSzPts val="1700"/>
              <a:buFont typeface="Raleway"/>
              <a:buAutoNum type="arabicPeriod"/>
            </a:pPr>
            <a:r>
              <a:rPr lang="ru" sz="1700">
                <a:latin typeface="Raleway"/>
                <a:ea typeface="Raleway"/>
                <a:cs typeface="Raleway"/>
                <a:sym typeface="Raleway"/>
              </a:rPr>
              <a:t>Уникальность сильнее влияет на дорогие кроссовки</a:t>
            </a:r>
            <a:endParaRPr sz="1700">
              <a:latin typeface="Raleway"/>
              <a:ea typeface="Raleway"/>
              <a:cs typeface="Raleway"/>
              <a:sym typeface="Raleway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Raleway"/>
              <a:buAutoNum type="arabicPeriod"/>
            </a:pPr>
            <a:r>
              <a:rPr lang="ru" sz="1700">
                <a:latin typeface="Raleway"/>
                <a:ea typeface="Raleway"/>
                <a:cs typeface="Raleway"/>
                <a:sym typeface="Raleway"/>
              </a:rPr>
              <a:t>Белый/черный цвет кроссовок не влияет на дешевые пары и значительно удешевляет более дорогие</a:t>
            </a:r>
            <a:endParaRPr sz="17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213" y="0"/>
            <a:ext cx="752158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Выводы</a:t>
            </a:r>
            <a:endParaRPr/>
          </a:p>
        </p:txBody>
      </p:sp>
      <p:sp>
        <p:nvSpPr>
          <p:cNvPr id="203" name="Google Shape;203;p27"/>
          <p:cNvSpPr txBox="1"/>
          <p:nvPr>
            <p:ph idx="1" type="body"/>
          </p:nvPr>
        </p:nvSpPr>
        <p:spPr>
          <a:xfrm>
            <a:off x="729450" y="2078875"/>
            <a:ext cx="3842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10000"/>
          </a:bodyPr>
          <a:lstStyle/>
          <a:p>
            <a:pPr indent="-314960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Raleway"/>
              <a:buAutoNum type="arabicPeriod"/>
            </a:pPr>
            <a:r>
              <a:rPr lang="ru" sz="1600">
                <a:latin typeface="Raleway"/>
                <a:ea typeface="Raleway"/>
                <a:cs typeface="Raleway"/>
                <a:sym typeface="Raleway"/>
              </a:rPr>
              <a:t>Женские кроссовки в среднем стоят на 46% дешевле</a:t>
            </a:r>
            <a:endParaRPr sz="1600">
              <a:latin typeface="Raleway"/>
              <a:ea typeface="Raleway"/>
              <a:cs typeface="Raleway"/>
              <a:sym typeface="Raleway"/>
            </a:endParaRPr>
          </a:p>
          <a:p>
            <a:pPr indent="-314960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Raleway"/>
              <a:buAutoNum type="arabicPeriod"/>
            </a:pPr>
            <a:r>
              <a:rPr lang="ru" sz="1600">
                <a:latin typeface="Raleway"/>
                <a:ea typeface="Raleway"/>
                <a:cs typeface="Raleway"/>
                <a:sym typeface="Raleway"/>
              </a:rPr>
              <a:t>Уникальность пары делает ее дороже в среднем на 68%, а базовые цвета (черный и белый) наоборот – удешевляют на 18%</a:t>
            </a:r>
            <a:endParaRPr sz="1600">
              <a:latin typeface="Raleway"/>
              <a:ea typeface="Raleway"/>
              <a:cs typeface="Raleway"/>
              <a:sym typeface="Raleway"/>
            </a:endParaRPr>
          </a:p>
          <a:p>
            <a:pPr indent="-314960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Raleway"/>
              <a:buAutoNum type="arabicPeriod"/>
            </a:pPr>
            <a:r>
              <a:rPr lang="ru" sz="1600">
                <a:latin typeface="Raleway"/>
                <a:ea typeface="Raleway"/>
                <a:cs typeface="Raleway"/>
                <a:sym typeface="Raleway"/>
              </a:rPr>
              <a:t>В целом получили интерпретируемые и согласующиеся со здравым смыслом результаты</a:t>
            </a:r>
            <a:endParaRPr sz="16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04" name="Google Shape;204;p27" title="20250511_2032_Кроссовок-бомбардировщик_simple_compose_01jv06e5mbfyns8q17aej94pta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7900" y="497225"/>
            <a:ext cx="2178051" cy="2178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27" title="20250511_2049_Коза в кроссовках_remix_01jv07cg67enfbx0tx644vwpj8.png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65950" y="497225"/>
            <a:ext cx="2178051" cy="2178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78350" y="2675275"/>
            <a:ext cx="3400158" cy="2261100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27"/>
          <p:cNvSpPr txBox="1"/>
          <p:nvPr/>
        </p:nvSpPr>
        <p:spPr>
          <a:xfrm>
            <a:off x="7879870" y="2244000"/>
            <a:ext cx="11484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300">
                <a:solidFill>
                  <a:srgbClr val="FF0000"/>
                </a:solidFill>
              </a:rPr>
              <a:t>О</a:t>
            </a:r>
            <a:endParaRPr b="1" sz="13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Данные</a:t>
            </a:r>
            <a:endParaRPr/>
          </a:p>
        </p:txBody>
      </p:sp>
      <p:sp>
        <p:nvSpPr>
          <p:cNvPr id="93" name="Google Shape;93;p1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>
                <a:latin typeface="Raleway"/>
                <a:ea typeface="Raleway"/>
                <a:cs typeface="Raleway"/>
                <a:sym typeface="Raleway"/>
              </a:rPr>
              <a:t>источник, какие характеристики, чет еще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94" name="Google Shape;94;p14" title="Снимок экрана 2025-05-10 в 23.13.48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700" y="1989988"/>
            <a:ext cx="3506826" cy="204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4" title="Снимок экрана 2025-05-10 в 23.15.04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82300" y="1755825"/>
            <a:ext cx="4172851" cy="2829474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4"/>
          <p:cNvSpPr txBox="1"/>
          <p:nvPr/>
        </p:nvSpPr>
        <p:spPr>
          <a:xfrm>
            <a:off x="824700" y="4036225"/>
            <a:ext cx="36576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Goat.com</a:t>
            </a:r>
            <a:endParaRPr sz="1300">
              <a:solidFill>
                <a:schemeClr val="accen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Описательные статистики</a:t>
            </a:r>
            <a:endParaRPr/>
          </a:p>
        </p:txBody>
      </p:sp>
      <p:pic>
        <p:nvPicPr>
          <p:cNvPr id="102" name="Google Shape;10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750" y="2025850"/>
            <a:ext cx="5551824" cy="216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02575" y="1777653"/>
            <a:ext cx="3089025" cy="26591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Распределение категориальных факторов</a:t>
            </a:r>
            <a:endParaRPr/>
          </a:p>
        </p:txBody>
      </p:sp>
      <p:pic>
        <p:nvPicPr>
          <p:cNvPr id="109" name="Google Shape;10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25" y="1853850"/>
            <a:ext cx="4572000" cy="32940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19600" y="2006250"/>
            <a:ext cx="4709507" cy="3137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log_price vs категории</a:t>
            </a:r>
            <a:endParaRPr/>
          </a:p>
        </p:txBody>
      </p:sp>
      <p:pic>
        <p:nvPicPr>
          <p:cNvPr id="116" name="Google Shape;116;p17"/>
          <p:cNvPicPr preferRelativeResize="0"/>
          <p:nvPr/>
        </p:nvPicPr>
        <p:blipFill rotWithShape="1">
          <a:blip r:embed="rId3">
            <a:alphaModFix/>
          </a:blip>
          <a:srcRect b="0" l="0" r="2008" t="1419"/>
          <a:stretch/>
        </p:blipFill>
        <p:spPr>
          <a:xfrm>
            <a:off x="609600" y="1873363"/>
            <a:ext cx="2515475" cy="324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30450" y="1853850"/>
            <a:ext cx="2567100" cy="32820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97550" y="2001825"/>
            <a:ext cx="2884040" cy="2986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Модель множественной регрессии</a:t>
            </a:r>
            <a:endParaRPr/>
          </a:p>
        </p:txBody>
      </p:sp>
      <p:sp>
        <p:nvSpPr>
          <p:cNvPr id="124" name="Google Shape;124;p18"/>
          <p:cNvSpPr txBox="1"/>
          <p:nvPr>
            <p:ph idx="1" type="body"/>
          </p:nvPr>
        </p:nvSpPr>
        <p:spPr>
          <a:xfrm>
            <a:off x="802813" y="4803600"/>
            <a:ext cx="7071600" cy="3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4100">
                <a:latin typeface="Arial"/>
                <a:ea typeface="Arial"/>
                <a:cs typeface="Arial"/>
                <a:sym typeface="Arial"/>
              </a:rPr>
              <a:t>*</a:t>
            </a:r>
            <a:r>
              <a:rPr b="1" lang="ru" sz="4100">
                <a:latin typeface="Arial"/>
                <a:ea typeface="Arial"/>
                <a:cs typeface="Arial"/>
                <a:sym typeface="Arial"/>
              </a:rPr>
              <a:t>жирным</a:t>
            </a:r>
            <a:r>
              <a:rPr lang="ru" sz="4100">
                <a:latin typeface="Arial"/>
                <a:ea typeface="Arial"/>
                <a:cs typeface="Arial"/>
                <a:sym typeface="Arial"/>
              </a:rPr>
              <a:t> цветом отмечены значимые факторы на 5-%-м уровне значимости </a:t>
            </a:r>
            <a:endParaRPr sz="4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graphicFrame>
        <p:nvGraphicFramePr>
          <p:cNvPr id="125" name="Google Shape;125;p18"/>
          <p:cNvGraphicFramePr/>
          <p:nvPr/>
        </p:nvGraphicFramePr>
        <p:xfrm>
          <a:off x="850950" y="18538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{B13382E3-1B83-439E-B734-D2D14D20083A}</a:tableStyleId>
              </a:tblPr>
              <a:tblGrid>
                <a:gridCol w="952475"/>
                <a:gridCol w="1114300"/>
                <a:gridCol w="1033375"/>
                <a:gridCol w="1033375"/>
                <a:gridCol w="400150"/>
                <a:gridCol w="1425625"/>
                <a:gridCol w="1016025"/>
              </a:tblGrid>
              <a:tr h="577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9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Зависимая переменная </a:t>
                      </a:r>
                      <a:endParaRPr b="1" sz="9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 anchor="ctr"/>
                </a:tc>
                <a:tc gridSpan="5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9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Регрессоры</a:t>
                      </a:r>
                      <a:endParaRPr b="1" sz="9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 anchor="ctr"/>
                </a:tc>
                <a:tc hMerge="1"/>
                <a:tc hMerge="1"/>
                <a:tc hMerge="1"/>
                <a:tc h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9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Скорректированный R-квадрат</a:t>
                      </a:r>
                      <a:endParaRPr b="1" sz="9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 anchor="ctr"/>
                </a:tc>
              </a:tr>
              <a:tr h="872875">
                <a:tc row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log_price </a:t>
                      </a:r>
                      <a:endParaRPr sz="9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 anchor="ctr"/>
                </a:tc>
                <a:tc gridSpan="4"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900">
                          <a:highlight>
                            <a:srgbClr val="FFFFFF"/>
                          </a:highlight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const</a:t>
                      </a:r>
                      <a:r>
                        <a:rPr lang="ru" sz="900">
                          <a:highlight>
                            <a:srgbClr val="FFFFFF"/>
                          </a:highlight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, len_colorway, len_size, </a:t>
                      </a:r>
                      <a:r>
                        <a:rPr b="1" lang="ru" sz="900">
                          <a:highlight>
                            <a:srgbClr val="FFFFFF"/>
                          </a:highlight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unique</a:t>
                      </a:r>
                      <a:r>
                        <a:rPr lang="ru" sz="900">
                          <a:highlight>
                            <a:srgbClr val="FFFFFF"/>
                          </a:highlight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, </a:t>
                      </a:r>
                      <a:r>
                        <a:rPr b="1" lang="ru" sz="900">
                          <a:highlight>
                            <a:srgbClr val="FFFFFF"/>
                          </a:highlight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days_since_release</a:t>
                      </a:r>
                      <a:r>
                        <a:rPr lang="ru" sz="900">
                          <a:highlight>
                            <a:srgbClr val="FFFFFF"/>
                          </a:highlight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, Air Jordan,</a:t>
                      </a:r>
                      <a:r>
                        <a:rPr b="1" lang="ru" sz="900">
                          <a:highlight>
                            <a:srgbClr val="FFFFFF"/>
                          </a:highlight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 Nike</a:t>
                      </a:r>
                      <a:r>
                        <a:rPr lang="ru" sz="900">
                          <a:highlight>
                            <a:srgbClr val="FFFFFF"/>
                          </a:highlight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, Puma, New Balance, adidas, </a:t>
                      </a:r>
                      <a:r>
                        <a:rPr b="1" lang="ru" sz="900">
                          <a:highlight>
                            <a:srgbClr val="FFFFFF"/>
                          </a:highlight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female</a:t>
                      </a:r>
                      <a:endParaRPr sz="9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 anchor="ctr"/>
                </a:tc>
                <a:tc hMerge="1"/>
                <a:tc hMerge="1"/>
                <a:tc hMerge="1"/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>
                          <a:solidFill>
                            <a:schemeClr val="dk2"/>
                          </a:solidFill>
                          <a:highlight>
                            <a:srgbClr val="FFFFFF"/>
                          </a:highlight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bright_color, rare_material,</a:t>
                      </a:r>
                      <a:endParaRPr sz="900">
                        <a:solidFill>
                          <a:schemeClr val="dk2"/>
                        </a:solidFill>
                        <a:highlight>
                          <a:srgbClr val="FFFFFF"/>
                        </a:highlight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>
                          <a:solidFill>
                            <a:schemeClr val="dk2"/>
                          </a:solidFill>
                          <a:highlight>
                            <a:srgbClr val="FFFFFF"/>
                          </a:highlight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rare_technology </a:t>
                      </a:r>
                      <a:endParaRPr sz="900">
                        <a:solidFill>
                          <a:schemeClr val="dk2"/>
                        </a:solidFill>
                        <a:highlight>
                          <a:srgbClr val="FFFFFF"/>
                        </a:highlight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0.377</a:t>
                      </a:r>
                      <a:endParaRPr sz="9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 anchor="ctr"/>
                </a:tc>
              </a:tr>
              <a:tr h="714875">
                <a:tc vMerge="1"/>
                <a:tc gridSpan="4" row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900">
                          <a:highlight>
                            <a:srgbClr val="FFFFFF"/>
                          </a:highlight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const</a:t>
                      </a:r>
                      <a:r>
                        <a:rPr lang="ru" sz="900">
                          <a:highlight>
                            <a:srgbClr val="FFFFFF"/>
                          </a:highlight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, len_colorway, len_size, </a:t>
                      </a:r>
                      <a:r>
                        <a:rPr b="1" lang="ru" sz="900">
                          <a:highlight>
                            <a:srgbClr val="FFFFFF"/>
                          </a:highlight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unique</a:t>
                      </a:r>
                      <a:r>
                        <a:rPr lang="ru" sz="900">
                          <a:highlight>
                            <a:srgbClr val="FFFFFF"/>
                          </a:highlight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, </a:t>
                      </a:r>
                      <a:r>
                        <a:rPr b="1" lang="ru" sz="900">
                          <a:highlight>
                            <a:srgbClr val="FFFFFF"/>
                          </a:highlight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days_since_release</a:t>
                      </a:r>
                      <a:r>
                        <a:rPr lang="ru" sz="900">
                          <a:highlight>
                            <a:srgbClr val="FFFFFF"/>
                          </a:highlight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, Air Jordan, Nike, Puma, New Balance, adidas, </a:t>
                      </a:r>
                      <a:r>
                        <a:rPr b="1" lang="ru" sz="900">
                          <a:highlight>
                            <a:srgbClr val="FFFFFF"/>
                          </a:highlight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female</a:t>
                      </a:r>
                      <a:endParaRPr b="1" sz="9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 anchor="ctr"/>
                </a:tc>
                <a:tc rowSpan="2" hMerge="1"/>
                <a:tc rowSpan="2" hMerge="1"/>
                <a:tc rowSpan="2" hMerge="1"/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900">
                          <a:solidFill>
                            <a:schemeClr val="dk2"/>
                          </a:solidFill>
                          <a:highlight>
                            <a:srgbClr val="FFFFFF"/>
                          </a:highlight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is_air_technology</a:t>
                      </a:r>
                      <a:r>
                        <a:rPr lang="ru" sz="900">
                          <a:solidFill>
                            <a:schemeClr val="dk2"/>
                          </a:solidFill>
                          <a:highlight>
                            <a:srgbClr val="FFFFFF"/>
                          </a:highlight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,</a:t>
                      </a:r>
                      <a:endParaRPr sz="900">
                        <a:solidFill>
                          <a:schemeClr val="dk2"/>
                        </a:solidFill>
                        <a:highlight>
                          <a:srgbClr val="FFFFFF"/>
                        </a:highlight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900">
                          <a:solidFill>
                            <a:schemeClr val="dk2"/>
                          </a:solidFill>
                          <a:highlight>
                            <a:srgbClr val="FFFFFF"/>
                          </a:highlight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b_n_w</a:t>
                      </a:r>
                      <a:endParaRPr sz="900">
                        <a:solidFill>
                          <a:schemeClr val="dk2"/>
                        </a:solidFill>
                        <a:highlight>
                          <a:srgbClr val="FFFFFF"/>
                        </a:highlight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0.384</a:t>
                      </a:r>
                      <a:endParaRPr sz="9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 anchor="ctr"/>
                </a:tc>
              </a:tr>
              <a:tr h="714875">
                <a:tc vMerge="1"/>
                <a:tc gridSpan="4" vMerge="1"/>
                <a:tc hMerge="1" vMerge="1"/>
                <a:tc hMerge="1" vMerge="1"/>
                <a:tc hMerge="1" vMerge="1"/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900">
                          <a:solidFill>
                            <a:schemeClr val="dk2"/>
                          </a:solidFill>
                          <a:highlight>
                            <a:srgbClr val="FFFFFF"/>
                          </a:highlight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is_air_technology</a:t>
                      </a:r>
                      <a:r>
                        <a:rPr lang="ru" sz="900">
                          <a:solidFill>
                            <a:schemeClr val="dk2"/>
                          </a:solidFill>
                          <a:highlight>
                            <a:srgbClr val="FFFFFF"/>
                          </a:highlight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, len_colorway2, </a:t>
                      </a:r>
                      <a:endParaRPr sz="900">
                        <a:solidFill>
                          <a:schemeClr val="dk2"/>
                        </a:solidFill>
                        <a:highlight>
                          <a:srgbClr val="FFFFFF"/>
                        </a:highlight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900">
                          <a:solidFill>
                            <a:schemeClr val="dk2"/>
                          </a:solidFill>
                          <a:highlight>
                            <a:srgbClr val="FFFFFF"/>
                          </a:highlight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b_n_w</a:t>
                      </a:r>
                      <a:endParaRPr b="1" sz="900">
                        <a:solidFill>
                          <a:schemeClr val="dk2"/>
                        </a:solidFill>
                        <a:highlight>
                          <a:srgbClr val="FFFFFF"/>
                        </a:highlight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0.384</a:t>
                      </a:r>
                      <a:endParaRPr sz="9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sp>
        <p:nvSpPr>
          <p:cNvPr id="126" name="Google Shape;126;p18"/>
          <p:cNvSpPr txBox="1"/>
          <p:nvPr/>
        </p:nvSpPr>
        <p:spPr>
          <a:xfrm>
            <a:off x="7993325" y="2672825"/>
            <a:ext cx="10470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🕯️🥀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7" name="Google Shape;127;p18"/>
          <p:cNvSpPr txBox="1"/>
          <p:nvPr/>
        </p:nvSpPr>
        <p:spPr>
          <a:xfrm>
            <a:off x="7993325" y="4139175"/>
            <a:ext cx="10470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🕯️🥀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8" name="Google Shape;128;p18"/>
          <p:cNvSpPr txBox="1"/>
          <p:nvPr/>
        </p:nvSpPr>
        <p:spPr>
          <a:xfrm>
            <a:off x="7993325" y="3494832"/>
            <a:ext cx="964500" cy="3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⚡️⚡️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Почему полулогарифмическая?</a:t>
            </a:r>
            <a:endParaRPr/>
          </a:p>
        </p:txBody>
      </p:sp>
      <p:sp>
        <p:nvSpPr>
          <p:cNvPr id="134" name="Google Shape;134;p19"/>
          <p:cNvSpPr txBox="1"/>
          <p:nvPr>
            <p:ph idx="1" type="body"/>
          </p:nvPr>
        </p:nvSpPr>
        <p:spPr>
          <a:xfrm>
            <a:off x="701775" y="3143025"/>
            <a:ext cx="2277300" cy="119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 sz="1000">
                <a:latin typeface="Raleway"/>
                <a:ea typeface="Raleway"/>
                <a:cs typeface="Raleway"/>
                <a:sym typeface="Raleway"/>
              </a:rPr>
              <a:t>Результаты теста Бокса-Кокса с преобразованием </a:t>
            </a:r>
            <a:r>
              <a:rPr lang="ru" sz="1000">
                <a:latin typeface="Raleway"/>
                <a:ea typeface="Raleway"/>
                <a:cs typeface="Raleway"/>
                <a:sym typeface="Raleway"/>
              </a:rPr>
              <a:t>Зарембки </a:t>
            </a:r>
            <a:endParaRPr sz="10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35" name="Google Shape;135;p19" title="Снимок экрана 2025-05-10 в 2.01.13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1775" y="3634875"/>
            <a:ext cx="2199025" cy="6996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36" name="Google Shape;136;p19" title="Снимок экрана 2025-05-10 в 2.06.08 P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90199" y="2159775"/>
            <a:ext cx="3035542" cy="2430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9" title="Снимок экрана 2025-05-10 в 2.06.28 PM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15152" y="2159775"/>
            <a:ext cx="2924748" cy="2430501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9"/>
          <p:cNvSpPr txBox="1"/>
          <p:nvPr/>
        </p:nvSpPr>
        <p:spPr>
          <a:xfrm>
            <a:off x="794225" y="2374350"/>
            <a:ext cx="1833600" cy="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3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price vs log_price</a:t>
            </a:r>
            <a:endParaRPr b="1" sz="1300">
              <a:solidFill>
                <a:schemeClr val="accen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Предпосылки ТГМ</a:t>
            </a:r>
            <a:endParaRPr/>
          </a:p>
        </p:txBody>
      </p:sp>
      <p:graphicFrame>
        <p:nvGraphicFramePr>
          <p:cNvPr id="144" name="Google Shape;144;p20"/>
          <p:cNvGraphicFramePr/>
          <p:nvPr/>
        </p:nvGraphicFramePr>
        <p:xfrm>
          <a:off x="881250" y="1853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{B13382E3-1B83-439E-B734-D2D14D20083A}</a:tableStyleId>
              </a:tblPr>
              <a:tblGrid>
                <a:gridCol w="1809750"/>
                <a:gridCol w="1809750"/>
                <a:gridCol w="1809750"/>
                <a:gridCol w="1809750"/>
              </a:tblGrid>
              <a:tr h="441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0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Предпосылка </a:t>
                      </a:r>
                      <a:endParaRPr b="1" sz="10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0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Выполнена ли </a:t>
                      </a:r>
                      <a:endParaRPr b="1" sz="10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0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Диагностика </a:t>
                      </a:r>
                      <a:endParaRPr b="1" sz="10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0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Решение, если есть нарушение </a:t>
                      </a:r>
                      <a:endParaRPr b="1" sz="10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/>
                </a:tc>
              </a:tr>
              <a:tr h="7673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Гомоскедастичность </a:t>
                      </a:r>
                      <a:endParaRPr sz="10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Нет, обнаружена гетероскедастичность на 5-%-м уровне значимости </a:t>
                      </a:r>
                      <a:endParaRPr sz="10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График остатки-прогнозы, тест Уайта, тест Бройша-Пагана</a:t>
                      </a:r>
                      <a:endParaRPr sz="10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Робастные стандартные ошибки в форме Уайта</a:t>
                      </a:r>
                      <a:endParaRPr sz="10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/>
                </a:tc>
              </a:tr>
              <a:tr h="801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X - полного ранга + отсутствие сильной мультиколлинеарности </a:t>
                      </a:r>
                      <a:endParaRPr sz="10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Да</a:t>
                      </a:r>
                      <a:endParaRPr sz="10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большое число наблюдений, VIF &lt; 10, адекватная корреляционная матрица</a:t>
                      </a:r>
                      <a:endParaRPr sz="10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Все в порядке </a:t>
                      </a:r>
                      <a:endParaRPr sz="10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/>
                </a:tc>
              </a:tr>
              <a:tr h="866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Правильная спецификация </a:t>
                      </a:r>
                      <a:endParaRPr sz="10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Есть проблемы с нормальностью остатков</a:t>
                      </a:r>
                      <a:endParaRPr sz="10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Тест Рамсея, тест Харке-Бера на нормальность остатков, выбор между моделями </a:t>
                      </a:r>
                      <a:endParaRPr sz="10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Использование бутстрап для проверки гипотез </a:t>
                      </a:r>
                      <a:endParaRPr sz="10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45" name="Google Shape;145;p20"/>
          <p:cNvSpPr txBox="1"/>
          <p:nvPr/>
        </p:nvSpPr>
        <p:spPr>
          <a:xfrm>
            <a:off x="8206700" y="2489275"/>
            <a:ext cx="8580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🕯️🥀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6" name="Google Shape;146;p20"/>
          <p:cNvSpPr txBox="1"/>
          <p:nvPr/>
        </p:nvSpPr>
        <p:spPr>
          <a:xfrm>
            <a:off x="8206700" y="4144325"/>
            <a:ext cx="835500" cy="3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🕯️🥀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7" name="Google Shape;147;p20"/>
          <p:cNvSpPr txBox="1"/>
          <p:nvPr/>
        </p:nvSpPr>
        <p:spPr>
          <a:xfrm>
            <a:off x="8206700" y="3304375"/>
            <a:ext cx="964500" cy="3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⚡️⚡️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Предпосылки ТГМ</a:t>
            </a:r>
            <a:endParaRPr/>
          </a:p>
        </p:txBody>
      </p:sp>
      <p:pic>
        <p:nvPicPr>
          <p:cNvPr id="153" name="Google Shape;153;p21" title="Снимок экрана 2025-05-10 в 3.00.32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1275" y="2278128"/>
            <a:ext cx="2990802" cy="1646238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54" name="Google Shape;154;p21" title="Снимок экрана 2025-05-10 в 3.01.17 P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9450" y="4026874"/>
            <a:ext cx="2663475" cy="4233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1" title="Снимок экрана 2025-05-10 в 3.01.50 PM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25225" y="4422761"/>
            <a:ext cx="2127319" cy="423314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1"/>
          <p:cNvSpPr txBox="1"/>
          <p:nvPr/>
        </p:nvSpPr>
        <p:spPr>
          <a:xfrm>
            <a:off x="486021" y="1892163"/>
            <a:ext cx="2601600" cy="2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Гомоскедастичность: </a:t>
            </a:r>
            <a:endParaRPr sz="1300">
              <a:solidFill>
                <a:schemeClr val="accen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57" name="Google Shape;157;p21" title="Снимок экрана 2025-05-10 в 3.06.28 PM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02076" y="2278126"/>
            <a:ext cx="1720550" cy="12059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58" name="Google Shape;158;p21" title="Снимок экрана 2025-05-10 в 3.08.19 PM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740651" y="2278129"/>
            <a:ext cx="2692852" cy="23379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59" name="Google Shape;159;p21"/>
          <p:cNvSpPr txBox="1"/>
          <p:nvPr/>
        </p:nvSpPr>
        <p:spPr>
          <a:xfrm>
            <a:off x="3633546" y="1853838"/>
            <a:ext cx="2601600" cy="2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Мультиколлинеарность:</a:t>
            </a:r>
            <a:endParaRPr sz="1300">
              <a:solidFill>
                <a:schemeClr val="accen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accen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